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  <p:sldId id="265" r:id="rId11"/>
    <p:sldId id="269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78836" autoAdjust="0"/>
  </p:normalViewPr>
  <p:slideViewPr>
    <p:cSldViewPr snapToGrid="0" snapToObjects="1">
      <p:cViewPr varScale="1">
        <p:scale>
          <a:sx n="108" d="100"/>
          <a:sy n="108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66" cy="464180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30" y="0"/>
            <a:ext cx="3037465" cy="464180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132818B6-2BC7-40EC-AB33-02C9144FB495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7466" cy="464180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30" y="8830621"/>
            <a:ext cx="3037465" cy="464180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5F4CF543-EBC8-4C55-97F8-B9C9EE994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65" tIns="46482" rIns="92965" bIns="464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965" tIns="46482" rIns="92965" bIns="46482" rtlCol="0"/>
          <a:lstStyle>
            <a:lvl1pPr algn="r">
              <a:defRPr sz="1200"/>
            </a:lvl1pPr>
          </a:lstStyle>
          <a:p>
            <a:fld id="{5A5DFD13-163B-44A7-9AF0-BBBAF15C3C18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5" tIns="46482" rIns="92965" bIns="464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965" tIns="46482" rIns="92965" bIns="464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65" tIns="46482" rIns="92965" bIns="464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965" tIns="46482" rIns="92965" bIns="46482" rtlCol="0" anchor="b"/>
          <a:lstStyle>
            <a:lvl1pPr algn="r">
              <a:defRPr sz="1200"/>
            </a:lvl1pPr>
          </a:lstStyle>
          <a:p>
            <a:fld id="{4A2ACF4F-5A5E-4480-96E6-0748C899F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Camera’s work:  http://</a:t>
            </a:r>
            <a:r>
              <a:rPr lang="en-US" dirty="0" err="1" smtClean="0"/>
              <a:t>electronics.howstuffworks.com/camera.htm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vision works:  http://</a:t>
            </a:r>
            <a:r>
              <a:rPr lang="en-US" dirty="0" err="1" smtClean="0"/>
              <a:t>www.howstuffworks.com/eye.htm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CF4F-5A5E-4480-96E6-0748C899FD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http://www.pasadenaeye.com/faq/faq15/faq15_text.html</a:t>
            </a:r>
          </a:p>
          <a:p>
            <a:endParaRPr lang="en-US" dirty="0" smtClean="0"/>
          </a:p>
          <a:p>
            <a:r>
              <a:rPr lang="en-US" dirty="0" smtClean="0"/>
              <a:t>How Does The Human Eye Work?</a:t>
            </a:r>
          </a:p>
          <a:p>
            <a:endParaRPr lang="en-US" dirty="0" smtClean="0"/>
          </a:p>
          <a:p>
            <a:r>
              <a:rPr lang="en-US" dirty="0" smtClean="0"/>
              <a:t>The individual components of the eye work in a manner similar to a camera. Each part plays</a:t>
            </a:r>
          </a:p>
          <a:p>
            <a:r>
              <a:rPr lang="en-US" dirty="0" smtClean="0"/>
              <a:t>a vital role in providing clear vision. So think of the eye as a camera with the cornea, behaving</a:t>
            </a:r>
          </a:p>
          <a:p>
            <a:r>
              <a:rPr lang="en-US" dirty="0" smtClean="0"/>
              <a:t>much like a lens cover. As the eye's main focusing element, the cornea takes widely diverging</a:t>
            </a:r>
          </a:p>
          <a:p>
            <a:r>
              <a:rPr lang="en-US" dirty="0" smtClean="0"/>
              <a:t>rays of light and bends them through the pupil, the dark, round opening in the center of the</a:t>
            </a:r>
          </a:p>
          <a:p>
            <a:r>
              <a:rPr lang="en-US" dirty="0" smtClean="0"/>
              <a:t>colored iris. The iris and pupil act like the aperture of a camera.</a:t>
            </a:r>
          </a:p>
          <a:p>
            <a:endParaRPr lang="en-US" dirty="0" smtClean="0"/>
          </a:p>
          <a:p>
            <a:r>
              <a:rPr lang="en-US" dirty="0" smtClean="0"/>
              <a:t>Next in line is the lens which acts like the lens in a camera, helping to focus light to the back</a:t>
            </a:r>
          </a:p>
          <a:p>
            <a:r>
              <a:rPr lang="en-US" dirty="0" smtClean="0"/>
              <a:t>of the eye. Note that the lens is the part which becomes cloudy and is removed during cataract</a:t>
            </a:r>
          </a:p>
          <a:p>
            <a:r>
              <a:rPr lang="en-US" dirty="0" smtClean="0"/>
              <a:t>surgery to be replaced by an artificial implant nowadays.</a:t>
            </a:r>
          </a:p>
          <a:p>
            <a:endParaRPr lang="en-US" dirty="0" smtClean="0"/>
          </a:p>
          <a:p>
            <a:r>
              <a:rPr lang="en-US" dirty="0" smtClean="0"/>
              <a:t>The very back of the eye is lined with a layer called the retina which acts very much like the</a:t>
            </a:r>
          </a:p>
          <a:p>
            <a:r>
              <a:rPr lang="en-US" dirty="0" smtClean="0"/>
              <a:t>film of the camera. The retina is a membrane containing photoreceptor nerve cells that lines</a:t>
            </a:r>
          </a:p>
          <a:p>
            <a:r>
              <a:rPr lang="en-US" dirty="0" smtClean="0"/>
              <a:t>the inside back wall of the eye. The photoreceptor nerve cells of the retina change the light</a:t>
            </a:r>
          </a:p>
          <a:p>
            <a:r>
              <a:rPr lang="en-US" dirty="0" smtClean="0"/>
              <a:t>rays into electrical impulses and send them through the optic nerve to the brain where an</a:t>
            </a:r>
          </a:p>
          <a:p>
            <a:r>
              <a:rPr lang="en-US" dirty="0" smtClean="0"/>
              <a:t>image is perceived. The center 10% of the retina is called the macula. This is responsible for</a:t>
            </a:r>
          </a:p>
          <a:p>
            <a:r>
              <a:rPr lang="en-US" dirty="0" smtClean="0"/>
              <a:t>your sharp vision, your reading vision. The peripheral retina is responsible for the peripheral</a:t>
            </a:r>
          </a:p>
          <a:p>
            <a:r>
              <a:rPr lang="en-US" dirty="0" smtClean="0"/>
              <a:t>vision. As with the camera, if the "film" is bad in the eye (i.e. the retina), no matter how good</a:t>
            </a:r>
          </a:p>
          <a:p>
            <a:r>
              <a:rPr lang="en-US" dirty="0" smtClean="0"/>
              <a:t>the rest of the eye is, you will not get a good picture.</a:t>
            </a:r>
          </a:p>
          <a:p>
            <a:endParaRPr lang="en-US" dirty="0" smtClean="0"/>
          </a:p>
          <a:p>
            <a:r>
              <a:rPr lang="en-US" dirty="0" smtClean="0"/>
              <a:t>The human eye is remarkable. It accommodates to changing lighting conditions and focuses</a:t>
            </a:r>
          </a:p>
          <a:p>
            <a:r>
              <a:rPr lang="en-US" dirty="0" smtClean="0"/>
              <a:t>light rays originating from various distances from the eye. When all of the components of the</a:t>
            </a:r>
          </a:p>
          <a:p>
            <a:r>
              <a:rPr lang="en-US" dirty="0" smtClean="0"/>
              <a:t>eye function properly, light is converted to impulses and conveyed to the brain where an</a:t>
            </a:r>
          </a:p>
          <a:p>
            <a:r>
              <a:rPr lang="en-US" dirty="0" smtClean="0"/>
              <a:t>image is perceived.</a:t>
            </a:r>
          </a:p>
          <a:p>
            <a:endParaRPr lang="en-US" b="1" dirty="0" smtClean="0"/>
          </a:p>
          <a:p>
            <a:r>
              <a:rPr lang="en-US" b="1" dirty="0" smtClean="0"/>
              <a:t>http://www.aoa.org/x6024.xml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CF4F-5A5E-4480-96E6-0748C899FD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CF4F-5A5E-4480-96E6-0748C899FD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Hundreds of years ago, artists discovered the camera </a:t>
            </a:r>
            <a:r>
              <a:rPr lang="en-US" dirty="0" err="1" smtClean="0"/>
              <a:t>obscura</a:t>
            </a:r>
            <a:r>
              <a:rPr lang="en-US" dirty="0" smtClean="0"/>
              <a:t>. They noticed </a:t>
            </a:r>
            <a:br>
              <a:rPr lang="en-US" dirty="0" smtClean="0"/>
            </a:br>
            <a:r>
              <a:rPr lang="en-US" dirty="0" smtClean="0"/>
              <a:t>that light coming through a keyhole into a dark room cast an inverted image on the </a:t>
            </a:r>
            <a:br>
              <a:rPr lang="en-US" dirty="0" smtClean="0"/>
            </a:br>
            <a:r>
              <a:rPr lang="en-US" dirty="0" smtClean="0"/>
              <a:t>wall. They built a camera </a:t>
            </a:r>
            <a:r>
              <a:rPr lang="en-US" dirty="0" err="1" smtClean="0"/>
              <a:t>obscura</a:t>
            </a:r>
            <a:r>
              <a:rPr lang="en-US" dirty="0" smtClean="0"/>
              <a:t> by setting a lens into a two-foot square box and </a:t>
            </a:r>
            <a:br>
              <a:rPr lang="en-US" dirty="0" smtClean="0"/>
            </a:br>
            <a:r>
              <a:rPr lang="en-US" dirty="0" smtClean="0"/>
              <a:t>placing a sheet of glass opposite the opening. </a:t>
            </a:r>
            <a:br>
              <a:rPr lang="en-US" dirty="0" smtClean="0"/>
            </a:br>
            <a:r>
              <a:rPr lang="en-US" dirty="0" smtClean="0"/>
              <a:t>With the camera </a:t>
            </a:r>
            <a:r>
              <a:rPr lang="en-US" dirty="0" err="1" smtClean="0"/>
              <a:t>obscura</a:t>
            </a:r>
            <a:r>
              <a:rPr lang="en-US" dirty="0" smtClean="0"/>
              <a:t> in hand, the artist could set up the equipment in the </a:t>
            </a:r>
            <a:br>
              <a:rPr lang="en-US" dirty="0" smtClean="0"/>
            </a:br>
            <a:r>
              <a:rPr lang="en-US" dirty="0" smtClean="0"/>
              <a:t>field. Through the camera frame, the artist saw the view that he or she wished to </a:t>
            </a:r>
            <a:br>
              <a:rPr lang="en-US" dirty="0" smtClean="0"/>
            </a:br>
            <a:r>
              <a:rPr lang="en-US" dirty="0" smtClean="0"/>
              <a:t>draw. Then the artist traced the image reflected on the glass frame with a high </a:t>
            </a:r>
            <a:br>
              <a:rPr lang="en-US" dirty="0" smtClean="0"/>
            </a:br>
            <a:r>
              <a:rPr lang="en-US" dirty="0" smtClean="0"/>
              <a:t>degree of detail. In this way, artists used an early form of a camera picture to give </a:t>
            </a:r>
            <a:br>
              <a:rPr lang="en-US" dirty="0" smtClean="0"/>
            </a:br>
            <a:r>
              <a:rPr lang="en-US" dirty="0" smtClean="0"/>
              <a:t>their drawings realistic perspective and detail.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CF4F-5A5E-4480-96E6-0748C899FD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http://www.exploratorium.edu/science_explorer/pringles_pinhole.html</a:t>
            </a:r>
          </a:p>
          <a:p>
            <a:r>
              <a:rPr lang="en-US" dirty="0" smtClean="0"/>
              <a:t>http://www.ehow.com/how_4450643_make-camera-obscura.html</a:t>
            </a:r>
          </a:p>
          <a:p>
            <a:r>
              <a:rPr lang="en-US" dirty="0" smtClean="0"/>
              <a:t>http://ltc.smm.org/makeit/node/346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ACF4F-5A5E-4480-96E6-0748C899FD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8AA6-2CED-4232-B4CA-B7ACF8DDA5BC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29EC-AEE7-4B3F-BDAC-8C2DEACB2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8AA6-2CED-4232-B4CA-B7ACF8DDA5BC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29EC-AEE7-4B3F-BDAC-8C2DEACB2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8AA6-2CED-4232-B4CA-B7ACF8DDA5BC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29EC-AEE7-4B3F-BDAC-8C2DEACB2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8AA6-2CED-4232-B4CA-B7ACF8DDA5BC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29EC-AEE7-4B3F-BDAC-8C2DEACB2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8AA6-2CED-4232-B4CA-B7ACF8DDA5BC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29EC-AEE7-4B3F-BDAC-8C2DEACB2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8AA6-2CED-4232-B4CA-B7ACF8DDA5BC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29EC-AEE7-4B3F-BDAC-8C2DEACB2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8AA6-2CED-4232-B4CA-B7ACF8DDA5BC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29EC-AEE7-4B3F-BDAC-8C2DEACB2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8AA6-2CED-4232-B4CA-B7ACF8DDA5BC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29EC-AEE7-4B3F-BDAC-8C2DEACB2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8AA6-2CED-4232-B4CA-B7ACF8DDA5BC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29EC-AEE7-4B3F-BDAC-8C2DEACB2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8AA6-2CED-4232-B4CA-B7ACF8DDA5BC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29EC-AEE7-4B3F-BDAC-8C2DEACB2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8AA6-2CED-4232-B4CA-B7ACF8DDA5BC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29EC-AEE7-4B3F-BDAC-8C2DEACB2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8AA6-2CED-4232-B4CA-B7ACF8DDA5BC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29EC-AEE7-4B3F-BDAC-8C2DEACB2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800" dirty="0" smtClean="0"/>
              <a:t>The Camera:</a:t>
            </a:r>
            <a:endParaRPr lang="en-US" sz="6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9928"/>
            <a:ext cx="6400800" cy="1607457"/>
          </a:xfrm>
        </p:spPr>
        <p:txBody>
          <a:bodyPr/>
          <a:lstStyle/>
          <a:p>
            <a:r>
              <a:rPr lang="en-US" dirty="0" smtClean="0"/>
              <a:t>How it works.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29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How to make a Camera </a:t>
            </a:r>
            <a:r>
              <a:rPr lang="en-US" dirty="0" err="1" smtClean="0"/>
              <a:t>Obscura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050" name="Picture 2" descr="Putting the can toget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918" y="1608600"/>
            <a:ext cx="2950483" cy="3688104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615546" y="1608599"/>
            <a:ext cx="1901371" cy="809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16917" y="1423933"/>
            <a:ext cx="206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Rolled black board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615546" y="3763229"/>
            <a:ext cx="1901371" cy="809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16917" y="3578563"/>
            <a:ext cx="206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Rolled black board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138052" y="5165566"/>
            <a:ext cx="1204685" cy="262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42737" y="5243177"/>
            <a:ext cx="206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Tin foil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73945" y="3947895"/>
            <a:ext cx="1836058" cy="262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3402" y="3996477"/>
            <a:ext cx="206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Wax paper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11687" y="5049455"/>
            <a:ext cx="1644200" cy="563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75657" y="5342562"/>
            <a:ext cx="20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Tiny hole made with a sharp pencil.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564"/>
            <a:ext cx="8229600" cy="6573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Fold your paper into 6 equal </a:t>
            </a:r>
            <a:r>
              <a:rPr lang="en-US" dirty="0" smtClean="0"/>
              <a:t>spaces and answer these </a:t>
            </a:r>
            <a:r>
              <a:rPr lang="en-US" dirty="0" smtClean="0"/>
              <a:t>reflection questions: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0718" y="1587367"/>
          <a:ext cx="8229600" cy="469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5533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What do you observe about the image when looking through your camera </a:t>
                      </a:r>
                      <a:r>
                        <a:rPr lang="en-US" sz="2400" dirty="0" err="1" smtClean="0"/>
                        <a:t>obscura</a:t>
                      </a:r>
                      <a:r>
                        <a:rPr lang="en-US" sz="2400" dirty="0" smtClean="0"/>
                        <a:t>? </a:t>
                      </a:r>
                    </a:p>
                    <a:p>
                      <a:endParaRPr lang="en-US" sz="2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Why did we use wax paper instead of glass? </a:t>
                      </a:r>
                    </a:p>
                    <a:p>
                      <a:endParaRPr lang="en-US" sz="2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3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What else can a camera </a:t>
                      </a:r>
                      <a:r>
                        <a:rPr lang="en-US" sz="2400" dirty="0" err="1" smtClean="0"/>
                        <a:t>obscura</a:t>
                      </a:r>
                      <a:r>
                        <a:rPr lang="en-US" sz="2400" dirty="0" smtClean="0"/>
                        <a:t> be made out of?  (provide one example and explain how you would do it.)</a:t>
                      </a:r>
                    </a:p>
                    <a:p>
                      <a:endParaRPr lang="en-US" sz="2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What was significant about the camera </a:t>
                      </a:r>
                      <a:r>
                        <a:rPr lang="en-US" sz="2400" dirty="0" err="1" smtClean="0"/>
                        <a:t>obscura</a:t>
                      </a:r>
                      <a:r>
                        <a:rPr lang="en-US" sz="2400" dirty="0" smtClean="0"/>
                        <a:t> invention?  </a:t>
                      </a:r>
                    </a:p>
                    <a:p>
                      <a:endParaRPr lang="en-US" sz="2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3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What other types of technology do you think the camera </a:t>
                      </a:r>
                      <a:r>
                        <a:rPr lang="en-US" sz="2400" dirty="0" err="1" smtClean="0"/>
                        <a:t>obscura</a:t>
                      </a:r>
                      <a:r>
                        <a:rPr lang="en-US" sz="2400" dirty="0" smtClean="0"/>
                        <a:t> lead to?    </a:t>
                      </a:r>
                    </a:p>
                    <a:p>
                      <a:endParaRPr lang="en-US" sz="2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How does the size of the holes we made in the tin foil relate to the way the aperture works on the camera?</a:t>
                      </a:r>
                    </a:p>
                    <a:p>
                      <a:endParaRPr lang="en-US" sz="2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125" y="274639"/>
            <a:ext cx="7081157" cy="881062"/>
          </a:xfrm>
        </p:spPr>
        <p:txBody>
          <a:bodyPr>
            <a:normAutofit/>
          </a:bodyPr>
          <a:lstStyle/>
          <a:p>
            <a:pPr algn="l"/>
            <a:r>
              <a:rPr lang="en-US" sz="4200" dirty="0" smtClean="0"/>
              <a:t>The human eye is like a camera.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86" y="274639"/>
            <a:ext cx="1115268" cy="881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20" y="2300905"/>
            <a:ext cx="3556000" cy="241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30" y="2300905"/>
            <a:ext cx="3556000" cy="241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1420" y="4713905"/>
            <a:ext cx="139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Camera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2995" y="4713905"/>
            <a:ext cx="184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Human Eye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63825" y="5273097"/>
            <a:ext cx="2452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Lens Cover = Cornea</a:t>
            </a:r>
          </a:p>
          <a:p>
            <a:pPr algn="ctr"/>
            <a:r>
              <a:rPr lang="en-US" dirty="0" smtClean="0"/>
              <a:t>Aperture = Iris and Pupil</a:t>
            </a:r>
          </a:p>
          <a:p>
            <a:pPr algn="ctr"/>
            <a:r>
              <a:rPr lang="en-US" dirty="0" smtClean="0"/>
              <a:t>Lens = Lens</a:t>
            </a:r>
          </a:p>
          <a:p>
            <a:pPr algn="ctr"/>
            <a:r>
              <a:rPr lang="en-US" dirty="0" smtClean="0"/>
              <a:t>Film = Retina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23" y="1314664"/>
            <a:ext cx="3379095" cy="3379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14474"/>
          <a:stretch>
            <a:fillRect/>
          </a:stretch>
        </p:blipFill>
        <p:spPr>
          <a:xfrm>
            <a:off x="4177650" y="1315184"/>
            <a:ext cx="4325965" cy="3382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1721" y="5280745"/>
            <a:ext cx="302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 to make your eyes dilate.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49" y="1504288"/>
            <a:ext cx="5130800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132" y="4943164"/>
            <a:ext cx="2349500" cy="86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851" y="4459382"/>
            <a:ext cx="2159000" cy="1663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07152" y="6110871"/>
            <a:ext cx="2178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Objects look bigger.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31579" y="6110871"/>
            <a:ext cx="2178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Objects look smaller.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 in the eye.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in the camera lens.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764" y="1417638"/>
            <a:ext cx="5214713" cy="44846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23"/>
            <a:ext cx="8229600" cy="1143000"/>
          </a:xfrm>
        </p:spPr>
        <p:txBody>
          <a:bodyPr/>
          <a:lstStyle/>
          <a:p>
            <a:r>
              <a:rPr lang="en-US" dirty="0" smtClean="0"/>
              <a:t>Distance from the object.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07923"/>
            <a:ext cx="3962400" cy="5270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274638"/>
            <a:ext cx="6583362" cy="6583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4334"/>
          <a:stretch>
            <a:fillRect/>
          </a:stretch>
        </p:blipFill>
        <p:spPr>
          <a:xfrm>
            <a:off x="381000" y="452439"/>
            <a:ext cx="1953683" cy="14017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</a:t>
            </a:r>
            <a:r>
              <a:rPr lang="en-US" dirty="0" err="1" smtClean="0"/>
              <a:t>Obscura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17638"/>
            <a:ext cx="777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354"/>
            <a:ext cx="8229600" cy="1143000"/>
          </a:xfrm>
        </p:spPr>
        <p:txBody>
          <a:bodyPr/>
          <a:lstStyle/>
          <a:p>
            <a:r>
              <a:rPr lang="en-US" dirty="0" err="1" smtClean="0"/>
              <a:t>Abelardo</a:t>
            </a:r>
            <a:r>
              <a:rPr lang="en-US" dirty="0" smtClean="0"/>
              <a:t> </a:t>
            </a:r>
            <a:r>
              <a:rPr lang="en-US" dirty="0" err="1" smtClean="0"/>
              <a:t>Morell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20996"/>
            <a:ext cx="5080000" cy="401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632741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The Camera </a:t>
            </a:r>
            <a:r>
              <a:rPr lang="en-US" sz="1600" dirty="0" err="1" smtClean="0"/>
              <a:t>Obscura</a:t>
            </a:r>
            <a:r>
              <a:rPr lang="en-US" sz="1600" dirty="0" smtClean="0"/>
              <a:t> (Latin for Dark room) was a dark box or room with a hole in one end. If the hole was small enough, an inverted image would be seen on the opposite wall.</a:t>
            </a:r>
          </a:p>
          <a:p>
            <a:r>
              <a:rPr lang="en-US" sz="1600" dirty="0" smtClean="0"/>
              <a:t>	- A History of Photography - Camera </a:t>
            </a:r>
            <a:r>
              <a:rPr lang="en-US" sz="1600" dirty="0" err="1" smtClean="0"/>
              <a:t>Obscura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828</Words>
  <Application>Microsoft Macintosh PowerPoint</Application>
  <PresentationFormat>On-screen Show (4:3)</PresentationFormat>
  <Paragraphs>73</Paragraphs>
  <Slides>11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Camera:</vt:lpstr>
      <vt:lpstr>The human eye is like a camera.</vt:lpstr>
      <vt:lpstr>Slide 3</vt:lpstr>
      <vt:lpstr>Refraction in the eye.</vt:lpstr>
      <vt:lpstr>Same in the camera lens.</vt:lpstr>
      <vt:lpstr>Distance from the object. </vt:lpstr>
      <vt:lpstr>Slide 7</vt:lpstr>
      <vt:lpstr>Camera Obscura</vt:lpstr>
      <vt:lpstr>Abelardo Morell</vt:lpstr>
      <vt:lpstr>How to make a Camera Obscura…</vt:lpstr>
      <vt:lpstr>Fold your paper into 6 equal spaces and answer these reflection questions: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Photography: </dc:title>
  <dc:creator>Angela Occhino</dc:creator>
  <cp:lastModifiedBy>Angela Ginnitti</cp:lastModifiedBy>
  <cp:revision>107</cp:revision>
  <dcterms:created xsi:type="dcterms:W3CDTF">2012-03-19T17:36:26Z</dcterms:created>
  <dcterms:modified xsi:type="dcterms:W3CDTF">2012-03-19T17:38:11Z</dcterms:modified>
</cp:coreProperties>
</file>